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0EE"/>
    <a:srgbClr val="E0EFEE"/>
    <a:srgbClr val="DBE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82442"/>
  </p:normalViewPr>
  <p:slideViewPr>
    <p:cSldViewPr snapToGrid="0" snapToObjects="1">
      <p:cViewPr varScale="1">
        <p:scale>
          <a:sx n="98" d="100"/>
          <a:sy n="98" d="100"/>
        </p:scale>
        <p:origin x="1304"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67" d="100"/>
          <a:sy n="167" d="100"/>
        </p:scale>
        <p:origin x="2160" y="-31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D1EAF-72FC-0D4E-A40F-C68758AF6166}" type="datetimeFigureOut">
              <a:rPr lang="de-DE" smtClean="0"/>
              <a:t>22.05.19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57681-4540-A14F-B672-058E43BB1095}" type="slidenum">
              <a:rPr lang="de-DE" smtClean="0"/>
              <a:t>‹Nr.›</a:t>
            </a:fld>
            <a:endParaRPr lang="de-DE"/>
          </a:p>
        </p:txBody>
      </p:sp>
    </p:spTree>
    <p:extLst>
      <p:ext uri="{BB962C8B-B14F-4D97-AF65-F5344CB8AC3E}">
        <p14:creationId xmlns:p14="http://schemas.microsoft.com/office/powerpoint/2010/main" val="72026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Pumpipumpe</a:t>
            </a:r>
            <a:r>
              <a:rPr lang="de-DE" dirty="0"/>
              <a:t> -  </a:t>
            </a:r>
            <a:r>
              <a:rPr lang="de-DE" dirty="0" err="1"/>
              <a:t>sharing</a:t>
            </a:r>
            <a:r>
              <a:rPr lang="de-DE" dirty="0"/>
              <a:t> </a:t>
            </a:r>
            <a:r>
              <a:rPr lang="de-DE" dirty="0" err="1"/>
              <a:t>community</a:t>
            </a:r>
            <a:r>
              <a:rPr lang="de-DE" dirty="0"/>
              <a:t>. </a:t>
            </a:r>
            <a:r>
              <a:rPr lang="de-DE" dirty="0" err="1"/>
              <a:t>Funded</a:t>
            </a:r>
            <a:r>
              <a:rPr lang="de-DE" dirty="0"/>
              <a:t> in 2012 in Bern, </a:t>
            </a:r>
            <a:r>
              <a:rPr lang="de-DE" dirty="0" err="1"/>
              <a:t>Switzerland</a:t>
            </a:r>
            <a:r>
              <a:rPr lang="de-DE" dirty="0"/>
              <a:t>.</a:t>
            </a:r>
          </a:p>
          <a:p>
            <a:r>
              <a:rPr lang="de-CH" dirty="0"/>
              <a:t>P</a:t>
            </a:r>
            <a:r>
              <a:rPr lang="en" dirty="0" err="1"/>
              <a:t>umpipumpe</a:t>
            </a:r>
            <a:r>
              <a:rPr lang="en" dirty="0"/>
              <a:t>  promotes the sharing of everyday goods in urban neighborhoods.</a:t>
            </a:r>
          </a:p>
          <a:p>
            <a:r>
              <a:rPr lang="en" dirty="0"/>
              <a:t>Everyone does own a lot of things. And a lot of these things are only used by us from time to time or even rarely up until almost never. -&gt; Potential of saving space in our apartments, money and resources if we use these rarely used things in a collaborative way. </a:t>
            </a:r>
          </a:p>
          <a:p>
            <a:r>
              <a:rPr lang="en" dirty="0"/>
              <a:t>Plus we so might meet nice neighbors and we can create/activate real, diverse, urban networks in our mostly anonymous urban neighborhoods.</a:t>
            </a:r>
          </a:p>
          <a:p>
            <a:endParaRPr lang="en" dirty="0"/>
          </a:p>
          <a:p>
            <a:endParaRPr lang="en" dirty="0"/>
          </a:p>
          <a:p>
            <a:endParaRPr lang="en" dirty="0"/>
          </a:p>
          <a:p>
            <a:endParaRPr lang="en" dirty="0"/>
          </a:p>
          <a:p>
            <a:endParaRPr lang="de-DE" dirty="0"/>
          </a:p>
        </p:txBody>
      </p:sp>
      <p:sp>
        <p:nvSpPr>
          <p:cNvPr id="4" name="Foliennummernplatzhalter 3"/>
          <p:cNvSpPr>
            <a:spLocks noGrp="1"/>
          </p:cNvSpPr>
          <p:nvPr>
            <p:ph type="sldNum" sz="quarter" idx="5"/>
          </p:nvPr>
        </p:nvSpPr>
        <p:spPr/>
        <p:txBody>
          <a:bodyPr/>
          <a:lstStyle/>
          <a:p>
            <a:fld id="{9BD57681-4540-A14F-B672-058E43BB1095}" type="slidenum">
              <a:rPr lang="de-DE" smtClean="0"/>
              <a:t>1</a:t>
            </a:fld>
            <a:endParaRPr lang="de-DE"/>
          </a:p>
        </p:txBody>
      </p:sp>
    </p:spTree>
    <p:extLst>
      <p:ext uri="{BB962C8B-B14F-4D97-AF65-F5344CB8AC3E}">
        <p14:creationId xmlns:p14="http://schemas.microsoft.com/office/powerpoint/2010/main" val="243593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a:t>If we think of how many objects, pasta machines, drilling machines, ladders </a:t>
            </a:r>
            <a:r>
              <a:rPr lang="en" dirty="0" err="1"/>
              <a:t>etc</a:t>
            </a:r>
            <a:r>
              <a:rPr lang="en" dirty="0"/>
              <a:t> we have in our city, or on like 200m2 in dense urban regions, we realize the abundance we actually life in.</a:t>
            </a:r>
          </a:p>
          <a:p>
            <a:endParaRPr lang="en" dirty="0"/>
          </a:p>
          <a:p>
            <a:r>
              <a:rPr lang="en" dirty="0"/>
              <a:t>Screenshot from the </a:t>
            </a:r>
            <a:r>
              <a:rPr lang="en" dirty="0" err="1"/>
              <a:t>pumpipumpe</a:t>
            </a:r>
            <a:r>
              <a:rPr lang="en" dirty="0"/>
              <a:t> online map: </a:t>
            </a:r>
            <a:r>
              <a:rPr lang="en" dirty="0" err="1"/>
              <a:t>map.pumpipumpe.com</a:t>
            </a:r>
            <a:endParaRPr lang="en" dirty="0"/>
          </a:p>
          <a:p>
            <a:r>
              <a:rPr lang="en" dirty="0"/>
              <a:t>Image above: Zurich, March 2019</a:t>
            </a:r>
          </a:p>
          <a:p>
            <a:endParaRPr lang="en" dirty="0"/>
          </a:p>
          <a:p>
            <a:r>
              <a:rPr lang="en" dirty="0"/>
              <a:t>What if all these items or many of them could be visible to people living in these neighborhoods. what if these things would be accessible to them?</a:t>
            </a:r>
          </a:p>
        </p:txBody>
      </p:sp>
      <p:sp>
        <p:nvSpPr>
          <p:cNvPr id="4" name="Foliennummernplatzhalter 3"/>
          <p:cNvSpPr>
            <a:spLocks noGrp="1"/>
          </p:cNvSpPr>
          <p:nvPr>
            <p:ph type="sldNum" sz="quarter" idx="5"/>
          </p:nvPr>
        </p:nvSpPr>
        <p:spPr/>
        <p:txBody>
          <a:bodyPr/>
          <a:lstStyle/>
          <a:p>
            <a:fld id="{9BD57681-4540-A14F-B672-058E43BB1095}" type="slidenum">
              <a:rPr lang="de-DE" smtClean="0"/>
              <a:t>2</a:t>
            </a:fld>
            <a:endParaRPr lang="de-DE"/>
          </a:p>
        </p:txBody>
      </p:sp>
    </p:spTree>
    <p:extLst>
      <p:ext uri="{BB962C8B-B14F-4D97-AF65-F5344CB8AC3E}">
        <p14:creationId xmlns:p14="http://schemas.microsoft.com/office/powerpoint/2010/main" val="288262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err="1"/>
              <a:t>Pumpipumpe</a:t>
            </a:r>
            <a:r>
              <a:rPr lang="en" dirty="0"/>
              <a:t> wants to achieve exactly that: making these objects visible, accessible, exchangeable</a:t>
            </a:r>
            <a:endParaRPr lang="de-DE" dirty="0"/>
          </a:p>
        </p:txBody>
      </p:sp>
      <p:sp>
        <p:nvSpPr>
          <p:cNvPr id="4" name="Foliennummernplatzhalter 3"/>
          <p:cNvSpPr>
            <a:spLocks noGrp="1"/>
          </p:cNvSpPr>
          <p:nvPr>
            <p:ph type="sldNum" sz="quarter" idx="5"/>
          </p:nvPr>
        </p:nvSpPr>
        <p:spPr/>
        <p:txBody>
          <a:bodyPr/>
          <a:lstStyle/>
          <a:p>
            <a:fld id="{9BD57681-4540-A14F-B672-058E43BB1095}" type="slidenum">
              <a:rPr lang="de-DE" smtClean="0"/>
              <a:t>3</a:t>
            </a:fld>
            <a:endParaRPr lang="de-DE"/>
          </a:p>
        </p:txBody>
      </p:sp>
    </p:spTree>
    <p:extLst>
      <p:ext uri="{BB962C8B-B14F-4D97-AF65-F5344CB8AC3E}">
        <p14:creationId xmlns:p14="http://schemas.microsoft.com/office/powerpoint/2010/main" val="299283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err="1"/>
              <a:t>Pumpipumpe</a:t>
            </a:r>
            <a:r>
              <a:rPr lang="en" dirty="0"/>
              <a:t> wants to connect people, to connect neighbors.</a:t>
            </a:r>
            <a:endParaRPr lang="de-DE" dirty="0"/>
          </a:p>
        </p:txBody>
      </p:sp>
      <p:sp>
        <p:nvSpPr>
          <p:cNvPr id="4" name="Foliennummernplatzhalter 3"/>
          <p:cNvSpPr>
            <a:spLocks noGrp="1"/>
          </p:cNvSpPr>
          <p:nvPr>
            <p:ph type="sldNum" sz="quarter" idx="5"/>
          </p:nvPr>
        </p:nvSpPr>
        <p:spPr/>
        <p:txBody>
          <a:bodyPr/>
          <a:lstStyle/>
          <a:p>
            <a:fld id="{9BD57681-4540-A14F-B672-058E43BB1095}" type="slidenum">
              <a:rPr lang="de-DE" smtClean="0"/>
              <a:t>4</a:t>
            </a:fld>
            <a:endParaRPr lang="de-DE"/>
          </a:p>
        </p:txBody>
      </p:sp>
    </p:spTree>
    <p:extLst>
      <p:ext uri="{BB962C8B-B14F-4D97-AF65-F5344CB8AC3E}">
        <p14:creationId xmlns:p14="http://schemas.microsoft.com/office/powerpoint/2010/main" val="143751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err="1"/>
              <a:t>Pumpipumpe</a:t>
            </a:r>
            <a:r>
              <a:rPr lang="en" dirty="0"/>
              <a:t> wants to create lively urban neighborhoods.</a:t>
            </a:r>
          </a:p>
          <a:p>
            <a:endParaRPr lang="de-DE" dirty="0"/>
          </a:p>
        </p:txBody>
      </p:sp>
      <p:sp>
        <p:nvSpPr>
          <p:cNvPr id="4" name="Foliennummernplatzhalter 3"/>
          <p:cNvSpPr>
            <a:spLocks noGrp="1"/>
          </p:cNvSpPr>
          <p:nvPr>
            <p:ph type="sldNum" sz="quarter" idx="5"/>
          </p:nvPr>
        </p:nvSpPr>
        <p:spPr/>
        <p:txBody>
          <a:bodyPr/>
          <a:lstStyle/>
          <a:p>
            <a:fld id="{9BD57681-4540-A14F-B672-058E43BB1095}" type="slidenum">
              <a:rPr lang="de-DE" smtClean="0"/>
              <a:t>5</a:t>
            </a:fld>
            <a:endParaRPr lang="de-DE"/>
          </a:p>
        </p:txBody>
      </p:sp>
    </p:spTree>
    <p:extLst>
      <p:ext uri="{BB962C8B-B14F-4D97-AF65-F5344CB8AC3E}">
        <p14:creationId xmlns:p14="http://schemas.microsoft.com/office/powerpoint/2010/main" val="103634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err="1"/>
              <a:t>Pumpipumpe</a:t>
            </a:r>
            <a:r>
              <a:rPr lang="en" dirty="0"/>
              <a:t> does this by distributing stickers with illustrations of everyday objects, people mostly only use from time to time. </a:t>
            </a:r>
          </a:p>
          <a:p>
            <a:r>
              <a:rPr lang="en" dirty="0"/>
              <a:t>People can order these stickers on the website and then apply them to their mailbox.</a:t>
            </a:r>
          </a:p>
          <a:p>
            <a:r>
              <a:rPr lang="en" dirty="0"/>
              <a:t>Mailboxes are existing infrastructure </a:t>
            </a:r>
            <a:r>
              <a:rPr lang="en" dirty="0" err="1"/>
              <a:t>Pumpipumpe</a:t>
            </a:r>
            <a:r>
              <a:rPr lang="en" dirty="0"/>
              <a:t> uses as a personal public interface for super local communication.  to make the project work in an easy way but also to keep the topic of sharing present in everyday life, in the neighbors real daily environment.</a:t>
            </a:r>
          </a:p>
          <a:p>
            <a:r>
              <a:rPr lang="en" dirty="0"/>
              <a:t>Mailboxes are very visible to the direct neighbors and the stickers communicate the idea of </a:t>
            </a:r>
            <a:r>
              <a:rPr lang="en" dirty="0" err="1"/>
              <a:t>Pumpipumpe</a:t>
            </a:r>
            <a:r>
              <a:rPr lang="en" dirty="0"/>
              <a:t> very visually to people across ages and beyond language barriers. Much more present in daily life than an app.</a:t>
            </a:r>
          </a:p>
          <a:p>
            <a:endParaRPr lang="en" dirty="0"/>
          </a:p>
          <a:p>
            <a:endParaRPr lang="en" dirty="0"/>
          </a:p>
          <a:p>
            <a:endParaRPr lang="en" dirty="0"/>
          </a:p>
          <a:p>
            <a:endParaRPr lang="de-DE" dirty="0"/>
          </a:p>
        </p:txBody>
      </p:sp>
      <p:sp>
        <p:nvSpPr>
          <p:cNvPr id="4" name="Foliennummernplatzhalter 3"/>
          <p:cNvSpPr>
            <a:spLocks noGrp="1"/>
          </p:cNvSpPr>
          <p:nvPr>
            <p:ph type="sldNum" sz="quarter" idx="5"/>
          </p:nvPr>
        </p:nvSpPr>
        <p:spPr/>
        <p:txBody>
          <a:bodyPr/>
          <a:lstStyle/>
          <a:p>
            <a:fld id="{9BD57681-4540-A14F-B672-058E43BB1095}" type="slidenum">
              <a:rPr lang="de-DE" smtClean="0"/>
              <a:t>6</a:t>
            </a:fld>
            <a:endParaRPr lang="de-DE"/>
          </a:p>
        </p:txBody>
      </p:sp>
    </p:spTree>
    <p:extLst>
      <p:ext uri="{BB962C8B-B14F-4D97-AF65-F5344CB8AC3E}">
        <p14:creationId xmlns:p14="http://schemas.microsoft.com/office/powerpoint/2010/main" val="28532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a:t>More than  24‘000 households  do participate  in </a:t>
            </a:r>
            <a:r>
              <a:rPr lang="en" dirty="0" err="1"/>
              <a:t>Pumpipumpe</a:t>
            </a:r>
            <a:r>
              <a:rPr lang="en" dirty="0"/>
              <a:t> a sharing community so far all across Europe. Mainly in Switzerland, Germany, Austria and France.</a:t>
            </a:r>
            <a:br>
              <a:rPr lang="en" dirty="0"/>
            </a:br>
            <a:endParaRPr lang="en" dirty="0"/>
          </a:p>
          <a:p>
            <a:r>
              <a:rPr lang="en" dirty="0"/>
              <a:t>And so over 150000 objects are available already for free to borrow from kind neighbors.</a:t>
            </a:r>
          </a:p>
          <a:p>
            <a:endParaRPr lang="en" dirty="0"/>
          </a:p>
          <a:p>
            <a:r>
              <a:rPr lang="en" dirty="0"/>
              <a:t>It is a very simple project. But a lot of things do stay unclear in this project. </a:t>
            </a:r>
            <a:r>
              <a:rPr lang="de-CH" dirty="0"/>
              <a:t>W</a:t>
            </a:r>
            <a:r>
              <a:rPr lang="en" dirty="0"/>
              <a:t>e regularly receive questions like: what do I actually do if someone actually comes and rings and wants to borrow something…</a:t>
            </a:r>
          </a:p>
          <a:p>
            <a:r>
              <a:rPr lang="en" dirty="0"/>
              <a:t>Is there guidelines? Insurances? What do I do? Whom can I trust? Without online ratings</a:t>
            </a:r>
          </a:p>
          <a:p>
            <a:r>
              <a:rPr lang="en" dirty="0"/>
              <a:t>And that is exactly what we want do trigger. We do not see </a:t>
            </a:r>
            <a:r>
              <a:rPr lang="en" dirty="0" err="1"/>
              <a:t>Pumpipumpe</a:t>
            </a:r>
            <a:r>
              <a:rPr lang="en" dirty="0"/>
              <a:t> as a consumer ready product, but rather a tool. That can be used to initiate awareness of our consumer habits, initiate social interaction in urban </a:t>
            </a:r>
            <a:r>
              <a:rPr lang="en" dirty="0" err="1"/>
              <a:t>neighbourhoods</a:t>
            </a:r>
            <a:r>
              <a:rPr lang="en" dirty="0"/>
              <a:t>. Can initiate </a:t>
            </a:r>
            <a:r>
              <a:rPr lang="en" dirty="0" err="1"/>
              <a:t>cange</a:t>
            </a:r>
            <a:r>
              <a:rPr lang="en" dirty="0"/>
              <a:t> the way we </a:t>
            </a:r>
            <a:r>
              <a:rPr lang="en" dirty="0" err="1"/>
              <a:t>cosume</a:t>
            </a:r>
            <a:r>
              <a:rPr lang="en" dirty="0"/>
              <a:t>, own, use things. But what we do with that, where we go from there is up to every participant. Whom we want to shift from a role as a consumer to an creative activist. Who asks questions and starts designing his own way of interacting with objects and humans around.</a:t>
            </a:r>
          </a:p>
          <a:p>
            <a:endParaRPr lang="en" dirty="0"/>
          </a:p>
          <a:p>
            <a:endParaRPr lang="de-DE" dirty="0"/>
          </a:p>
        </p:txBody>
      </p:sp>
      <p:sp>
        <p:nvSpPr>
          <p:cNvPr id="4" name="Foliennummernplatzhalter 3"/>
          <p:cNvSpPr>
            <a:spLocks noGrp="1"/>
          </p:cNvSpPr>
          <p:nvPr>
            <p:ph type="sldNum" sz="quarter" idx="5"/>
          </p:nvPr>
        </p:nvSpPr>
        <p:spPr/>
        <p:txBody>
          <a:bodyPr/>
          <a:lstStyle/>
          <a:p>
            <a:fld id="{9BD57681-4540-A14F-B672-058E43BB1095}" type="slidenum">
              <a:rPr lang="de-DE" smtClean="0"/>
              <a:t>7</a:t>
            </a:fld>
            <a:endParaRPr lang="de-DE"/>
          </a:p>
        </p:txBody>
      </p:sp>
    </p:spTree>
    <p:extLst>
      <p:ext uri="{BB962C8B-B14F-4D97-AF65-F5344CB8AC3E}">
        <p14:creationId xmlns:p14="http://schemas.microsoft.com/office/powerpoint/2010/main" val="404649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 dirty="0" err="1"/>
              <a:t>Pumpipumpe</a:t>
            </a:r>
            <a:r>
              <a:rPr lang="en" dirty="0"/>
              <a:t> wants to activate urban potential with a tool neighbors can use to shape their environment themselves in an easy way.</a:t>
            </a:r>
          </a:p>
          <a:p>
            <a:r>
              <a:rPr lang="en" dirty="0"/>
              <a:t>In the future more people will life in </a:t>
            </a:r>
            <a:r>
              <a:rPr lang="en" dirty="0" err="1"/>
              <a:t>citys</a:t>
            </a:r>
            <a:r>
              <a:rPr lang="en" dirty="0"/>
              <a:t>, in dense areas. </a:t>
            </a:r>
            <a:r>
              <a:rPr lang="en" dirty="0" err="1"/>
              <a:t>Pumpipumpe</a:t>
            </a:r>
            <a:r>
              <a:rPr lang="en" dirty="0"/>
              <a:t> thinks it is important to see and work on positive aspects of these circumstances.</a:t>
            </a:r>
          </a:p>
          <a:p>
            <a:r>
              <a:rPr lang="en" dirty="0"/>
              <a:t>Especially in the age of digitalization and the growth of digital global networks that connect us with mostly likeminded people from all over the world. </a:t>
            </a:r>
            <a:r>
              <a:rPr lang="en" dirty="0" err="1"/>
              <a:t>Pumpipupe</a:t>
            </a:r>
            <a:r>
              <a:rPr lang="en" dirty="0"/>
              <a:t> believes in the importance of the diverse local real networks and so wants promote the exchange and collaboration with neighbors from different cultural and political backgrounds.</a:t>
            </a:r>
          </a:p>
          <a:p>
            <a:br>
              <a:rPr lang="en" dirty="0"/>
            </a:br>
            <a:r>
              <a:rPr lang="en" dirty="0" err="1"/>
              <a:t>Pumpipumpe</a:t>
            </a:r>
            <a:r>
              <a:rPr lang="en" dirty="0"/>
              <a:t> hopes that in the future people will buy less (only what they use frequently) and share these things with friendly neighbors from time to time.</a:t>
            </a:r>
            <a:br>
              <a:rPr lang="en" dirty="0"/>
            </a:br>
            <a:endParaRPr lang="en" dirty="0"/>
          </a:p>
        </p:txBody>
      </p:sp>
      <p:sp>
        <p:nvSpPr>
          <p:cNvPr id="4" name="Foliennummernplatzhalter 3"/>
          <p:cNvSpPr>
            <a:spLocks noGrp="1"/>
          </p:cNvSpPr>
          <p:nvPr>
            <p:ph type="sldNum" sz="quarter" idx="5"/>
          </p:nvPr>
        </p:nvSpPr>
        <p:spPr/>
        <p:txBody>
          <a:bodyPr/>
          <a:lstStyle/>
          <a:p>
            <a:fld id="{9BD57681-4540-A14F-B672-058E43BB1095}" type="slidenum">
              <a:rPr lang="de-DE" smtClean="0"/>
              <a:t>8</a:t>
            </a:fld>
            <a:endParaRPr lang="de-DE"/>
          </a:p>
        </p:txBody>
      </p:sp>
    </p:spTree>
    <p:extLst>
      <p:ext uri="{BB962C8B-B14F-4D97-AF65-F5344CB8AC3E}">
        <p14:creationId xmlns:p14="http://schemas.microsoft.com/office/powerpoint/2010/main" val="421851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76E8756-C246-A846-BFEB-DA23BDD56248}"/>
              </a:ext>
            </a:extLst>
          </p:cNvPr>
          <p:cNvSpPr/>
          <p:nvPr userDrawn="1"/>
        </p:nvSpPr>
        <p:spPr>
          <a:xfrm>
            <a:off x="600076" y="514350"/>
            <a:ext cx="11001374" cy="584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031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5B194-660B-BB45-9C50-C50BADC0771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18D33436-C8D5-7E4E-AFA0-198A3BBF04F9}"/>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4DFC9F7-7515-F34D-A2F0-53BF28AD84BB}"/>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5" name="Fußzeilenplatzhalter 4">
            <a:extLst>
              <a:ext uri="{FF2B5EF4-FFF2-40B4-BE49-F238E27FC236}">
                <a16:creationId xmlns:a16="http://schemas.microsoft.com/office/drawing/2014/main" id="{B8602BDE-A115-AE42-94A8-41A225B9A57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8E684884-24BE-E849-9080-F01BD9173A11}"/>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48032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ACAC300-5765-814C-BFD5-F41B841AFFAC}"/>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CA3C4DA-7EA2-3347-87B3-3C4C22D38839}"/>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1BA76C05-0C38-AD47-8B38-0D0B4FD6C18B}"/>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5" name="Fußzeilenplatzhalter 4">
            <a:extLst>
              <a:ext uri="{FF2B5EF4-FFF2-40B4-BE49-F238E27FC236}">
                <a16:creationId xmlns:a16="http://schemas.microsoft.com/office/drawing/2014/main" id="{E6CE2989-0014-B944-A773-B8D5D01F7CD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A1BF8C6-06E4-EC48-94BC-52A3AD288022}"/>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314354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D709F9E-51F7-9847-B9D4-9C3FF1A8E9FA}"/>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5" name="Fußzeilenplatzhalter 4">
            <a:extLst>
              <a:ext uri="{FF2B5EF4-FFF2-40B4-BE49-F238E27FC236}">
                <a16:creationId xmlns:a16="http://schemas.microsoft.com/office/drawing/2014/main" id="{69476D09-8B31-CA47-B048-27B915A7AD6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514B31B7-5CBF-9749-8727-926BBF3C00AC}"/>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274142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D51A9-44CC-2D46-B738-38CCF534DD3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4708617-5E40-8143-9A8D-347FA3FFB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E1F65BEE-8FFA-D442-ACBF-15110BB36F33}"/>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5" name="Fußzeilenplatzhalter 4">
            <a:extLst>
              <a:ext uri="{FF2B5EF4-FFF2-40B4-BE49-F238E27FC236}">
                <a16:creationId xmlns:a16="http://schemas.microsoft.com/office/drawing/2014/main" id="{BD9B88E7-F0A2-A342-B4D2-2DBF405826C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0FC188E7-BE2F-D94D-8957-0859D7D217B3}"/>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10788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F59F8-AD02-E64E-A65F-08061BD09A0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C264CA4C-837C-3D45-94AE-8BB0AF3F7A65}"/>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2AE6F0EF-CBCF-5E44-AD8A-652F42E5FC19}"/>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3A307AEB-8712-C24C-BC82-CA6B69230061}"/>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6" name="Fußzeilenplatzhalter 5">
            <a:extLst>
              <a:ext uri="{FF2B5EF4-FFF2-40B4-BE49-F238E27FC236}">
                <a16:creationId xmlns:a16="http://schemas.microsoft.com/office/drawing/2014/main" id="{089281D1-B063-7248-B4C7-2AF21D05576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2700BBA-8091-B44B-A847-51B31035B0BE}"/>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214723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891B3-DC6E-2844-9696-D3254F681DDB}"/>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F83FE617-A74D-A44F-ACEE-ABCE5407A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3BEAF059-7579-A14F-AAA6-081D984DDEC6}"/>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48F8ED1F-1990-9443-9098-DC3B5499F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42C40492-9149-A549-AC75-62A593A1603C}"/>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5B0230C6-2DA5-9943-A518-31B2B81B4A24}"/>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8" name="Fußzeilenplatzhalter 7">
            <a:extLst>
              <a:ext uri="{FF2B5EF4-FFF2-40B4-BE49-F238E27FC236}">
                <a16:creationId xmlns:a16="http://schemas.microsoft.com/office/drawing/2014/main" id="{8CAAA6A0-685B-334E-B3F4-0E27D427924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5BF8C4C9-D501-5C49-A888-836B20CDC243}"/>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202013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6C6B0-D9B5-D64F-81E3-EBCDF914857B}"/>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4B82CC39-C215-E846-B473-AE206F4A50BC}"/>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4" name="Fußzeilenplatzhalter 3">
            <a:extLst>
              <a:ext uri="{FF2B5EF4-FFF2-40B4-BE49-F238E27FC236}">
                <a16:creationId xmlns:a16="http://schemas.microsoft.com/office/drawing/2014/main" id="{FF90C8B1-93F8-B64C-8E93-EF22DC5A444D}"/>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E85EB63F-0CDB-FF48-8D41-4F7F0427EFDB}"/>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267644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EA41B3-BE25-7A46-89A8-498BE7C8C407}"/>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3" name="Fußzeilenplatzhalter 2">
            <a:extLst>
              <a:ext uri="{FF2B5EF4-FFF2-40B4-BE49-F238E27FC236}">
                <a16:creationId xmlns:a16="http://schemas.microsoft.com/office/drawing/2014/main" id="{F8C5C675-D290-FC44-B16A-FB5EF4B47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DBB27D3A-4691-184B-8A34-047556C6C3B3}"/>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190180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AD77D-6590-AE48-88D8-1246549AC4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CDD249C-FB79-1B4B-9AAB-C1DA3A300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FF9D3A1D-B7D2-A348-B2FF-BF081CB86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33328FC2-630C-5747-9FB4-D5D45EE86AF4}"/>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6" name="Fußzeilenplatzhalter 5">
            <a:extLst>
              <a:ext uri="{FF2B5EF4-FFF2-40B4-BE49-F238E27FC236}">
                <a16:creationId xmlns:a16="http://schemas.microsoft.com/office/drawing/2014/main" id="{FD6C4AB8-3DBF-C44B-890B-7743708DC65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4548A64A-DC0C-C149-A81D-EEE40142B49A}"/>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168736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224B7-11A9-1E40-8BA8-2FAE337D0A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719D6D2-26A3-1F4C-84F4-5AD84B74F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19A8222-A5C7-914A-B630-1C0B685FB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997F2CDD-37FD-F445-BFBF-53FD70C67DF3}"/>
              </a:ext>
            </a:extLst>
          </p:cNvPr>
          <p:cNvSpPr>
            <a:spLocks noGrp="1"/>
          </p:cNvSpPr>
          <p:nvPr>
            <p:ph type="dt" sz="half" idx="10"/>
          </p:nvPr>
        </p:nvSpPr>
        <p:spPr>
          <a:xfrm>
            <a:off x="838200" y="6356350"/>
            <a:ext cx="2743200" cy="365125"/>
          </a:xfrm>
          <a:prstGeom prst="rect">
            <a:avLst/>
          </a:prstGeom>
        </p:spPr>
        <p:txBody>
          <a:bodyPr/>
          <a:lstStyle/>
          <a:p>
            <a:fld id="{7177F3A5-EEB9-EC4D-848A-7D6A4526E15A}" type="datetimeFigureOut">
              <a:rPr lang="de-DE" smtClean="0"/>
              <a:t>22.05.19</a:t>
            </a:fld>
            <a:endParaRPr lang="de-DE"/>
          </a:p>
        </p:txBody>
      </p:sp>
      <p:sp>
        <p:nvSpPr>
          <p:cNvPr id="6" name="Fußzeilenplatzhalter 5">
            <a:extLst>
              <a:ext uri="{FF2B5EF4-FFF2-40B4-BE49-F238E27FC236}">
                <a16:creationId xmlns:a16="http://schemas.microsoft.com/office/drawing/2014/main" id="{BF108730-AB3B-BA49-BAAA-13778459D4E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5CE6031D-0EFF-184D-A670-00EC0AC08DFD}"/>
              </a:ext>
            </a:extLst>
          </p:cNvPr>
          <p:cNvSpPr>
            <a:spLocks noGrp="1"/>
          </p:cNvSpPr>
          <p:nvPr>
            <p:ph type="sldNum" sz="quarter" idx="12"/>
          </p:nvPr>
        </p:nvSpPr>
        <p:spPr>
          <a:xfrm>
            <a:off x="8610600" y="6356350"/>
            <a:ext cx="2743200" cy="365125"/>
          </a:xfrm>
          <a:prstGeom prst="rect">
            <a:avLst/>
          </a:prstGeom>
        </p:spPr>
        <p:txBody>
          <a:bodyPr/>
          <a:lstStyle/>
          <a:p>
            <a:fld id="{4EC05010-E920-B64C-B2F5-680FEADEA2A1}" type="slidenum">
              <a:rPr lang="de-DE" smtClean="0"/>
              <a:t>‹Nr.›</a:t>
            </a:fld>
            <a:endParaRPr lang="de-DE"/>
          </a:p>
        </p:txBody>
      </p:sp>
    </p:spTree>
    <p:extLst>
      <p:ext uri="{BB962C8B-B14F-4D97-AF65-F5344CB8AC3E}">
        <p14:creationId xmlns:p14="http://schemas.microsoft.com/office/powerpoint/2010/main" val="41519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F0EE"/>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D27A79B-8C2B-6E4F-B1FE-CB38250FA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7" name="Rechteck 6">
            <a:extLst>
              <a:ext uri="{FF2B5EF4-FFF2-40B4-BE49-F238E27FC236}">
                <a16:creationId xmlns:a16="http://schemas.microsoft.com/office/drawing/2014/main" id="{C9089D90-6903-DD4B-A4E1-A73606BE75E3}"/>
              </a:ext>
            </a:extLst>
          </p:cNvPr>
          <p:cNvSpPr/>
          <p:nvPr userDrawn="1"/>
        </p:nvSpPr>
        <p:spPr>
          <a:xfrm>
            <a:off x="595313" y="507206"/>
            <a:ext cx="11001374" cy="584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990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F2CDEE-E329-224E-A8AC-2F7AA0605DE3}"/>
              </a:ext>
            </a:extLst>
          </p:cNvPr>
          <p:cNvPicPr>
            <a:picLocks noChangeAspect="1"/>
          </p:cNvPicPr>
          <p:nvPr/>
        </p:nvPicPr>
        <p:blipFill rotWithShape="1">
          <a:blip r:embed="rId3"/>
          <a:srcRect t="8172" b="7682"/>
          <a:stretch/>
        </p:blipFill>
        <p:spPr>
          <a:xfrm>
            <a:off x="587022" y="496711"/>
            <a:ext cx="11063111" cy="5870222"/>
          </a:xfrm>
          <a:prstGeom prst="rect">
            <a:avLst/>
          </a:prstGeom>
        </p:spPr>
      </p:pic>
    </p:spTree>
    <p:extLst>
      <p:ext uri="{BB962C8B-B14F-4D97-AF65-F5344CB8AC3E}">
        <p14:creationId xmlns:p14="http://schemas.microsoft.com/office/powerpoint/2010/main" val="217682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72E4CED-62CF-B948-BC57-1DD6E5DB1CD8}"/>
              </a:ext>
            </a:extLst>
          </p:cNvPr>
          <p:cNvPicPr>
            <a:picLocks noChangeAspect="1"/>
          </p:cNvPicPr>
          <p:nvPr/>
        </p:nvPicPr>
        <p:blipFill rotWithShape="1">
          <a:blip r:embed="rId3"/>
          <a:srcRect l="6442" t="5730" r="6510" b="5827"/>
          <a:stretch/>
        </p:blipFill>
        <p:spPr>
          <a:xfrm>
            <a:off x="605307" y="489397"/>
            <a:ext cx="10972800" cy="5872766"/>
          </a:xfrm>
          <a:prstGeom prst="rect">
            <a:avLst/>
          </a:prstGeom>
        </p:spPr>
      </p:pic>
    </p:spTree>
    <p:extLst>
      <p:ext uri="{BB962C8B-B14F-4D97-AF65-F5344CB8AC3E}">
        <p14:creationId xmlns:p14="http://schemas.microsoft.com/office/powerpoint/2010/main" val="311091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B22F5FC-C948-FE48-BF99-2C62D0CE5199}"/>
              </a:ext>
            </a:extLst>
          </p:cNvPr>
          <p:cNvPicPr>
            <a:picLocks noChangeAspect="1"/>
          </p:cNvPicPr>
          <p:nvPr/>
        </p:nvPicPr>
        <p:blipFill>
          <a:blip r:embed="rId3"/>
          <a:stretch>
            <a:fillRect/>
          </a:stretch>
        </p:blipFill>
        <p:spPr>
          <a:xfrm>
            <a:off x="2361754" y="2165350"/>
            <a:ext cx="2832100" cy="2527300"/>
          </a:xfrm>
          <a:prstGeom prst="rect">
            <a:avLst/>
          </a:prstGeom>
        </p:spPr>
      </p:pic>
      <p:pic>
        <p:nvPicPr>
          <p:cNvPr id="7" name="Grafik 6">
            <a:extLst>
              <a:ext uri="{FF2B5EF4-FFF2-40B4-BE49-F238E27FC236}">
                <a16:creationId xmlns:a16="http://schemas.microsoft.com/office/drawing/2014/main" id="{F5AEB6BC-F577-1249-81D4-A134E7A128BD}"/>
              </a:ext>
            </a:extLst>
          </p:cNvPr>
          <p:cNvPicPr>
            <a:picLocks noChangeAspect="1"/>
          </p:cNvPicPr>
          <p:nvPr/>
        </p:nvPicPr>
        <p:blipFill>
          <a:blip r:embed="rId4"/>
          <a:stretch>
            <a:fillRect/>
          </a:stretch>
        </p:blipFill>
        <p:spPr>
          <a:xfrm>
            <a:off x="6996896" y="2165350"/>
            <a:ext cx="2832100" cy="2527300"/>
          </a:xfrm>
          <a:prstGeom prst="rect">
            <a:avLst/>
          </a:prstGeom>
        </p:spPr>
      </p:pic>
      <p:cxnSp>
        <p:nvCxnSpPr>
          <p:cNvPr id="10" name="Gerade Verbindung 9">
            <a:extLst>
              <a:ext uri="{FF2B5EF4-FFF2-40B4-BE49-F238E27FC236}">
                <a16:creationId xmlns:a16="http://schemas.microsoft.com/office/drawing/2014/main" id="{6FC3155F-5E92-914E-815A-625BBB39E8D9}"/>
              </a:ext>
            </a:extLst>
          </p:cNvPr>
          <p:cNvCxnSpPr/>
          <p:nvPr/>
        </p:nvCxnSpPr>
        <p:spPr>
          <a:xfrm>
            <a:off x="5396089" y="3429000"/>
            <a:ext cx="1365955"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2" name="Grafik 11">
            <a:extLst>
              <a:ext uri="{FF2B5EF4-FFF2-40B4-BE49-F238E27FC236}">
                <a16:creationId xmlns:a16="http://schemas.microsoft.com/office/drawing/2014/main" id="{1E29A591-D2E7-4D4D-BA17-069066DFC541}"/>
              </a:ext>
            </a:extLst>
          </p:cNvPr>
          <p:cNvPicPr>
            <a:picLocks noChangeAspect="1"/>
          </p:cNvPicPr>
          <p:nvPr/>
        </p:nvPicPr>
        <p:blipFill>
          <a:blip r:embed="rId5"/>
          <a:stretch>
            <a:fillRect/>
          </a:stretch>
        </p:blipFill>
        <p:spPr>
          <a:xfrm>
            <a:off x="2361754" y="2165350"/>
            <a:ext cx="2832100" cy="2527300"/>
          </a:xfrm>
          <a:prstGeom prst="rect">
            <a:avLst/>
          </a:prstGeom>
        </p:spPr>
      </p:pic>
      <p:pic>
        <p:nvPicPr>
          <p:cNvPr id="14" name="Grafik 13">
            <a:extLst>
              <a:ext uri="{FF2B5EF4-FFF2-40B4-BE49-F238E27FC236}">
                <a16:creationId xmlns:a16="http://schemas.microsoft.com/office/drawing/2014/main" id="{3E1B6DCC-98BE-7642-B155-29EB9ADB9E72}"/>
              </a:ext>
            </a:extLst>
          </p:cNvPr>
          <p:cNvPicPr>
            <a:picLocks noChangeAspect="1"/>
          </p:cNvPicPr>
          <p:nvPr/>
        </p:nvPicPr>
        <p:blipFill>
          <a:blip r:embed="rId6"/>
          <a:stretch>
            <a:fillRect/>
          </a:stretch>
        </p:blipFill>
        <p:spPr>
          <a:xfrm>
            <a:off x="6996896" y="2165350"/>
            <a:ext cx="2832100" cy="2527300"/>
          </a:xfrm>
          <a:prstGeom prst="rect">
            <a:avLst/>
          </a:prstGeom>
        </p:spPr>
      </p:pic>
    </p:spTree>
    <p:extLst>
      <p:ext uri="{BB962C8B-B14F-4D97-AF65-F5344CB8AC3E}">
        <p14:creationId xmlns:p14="http://schemas.microsoft.com/office/powerpoint/2010/main" val="365857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F713065-EFB7-0D47-9DB4-E3449CA514B4}"/>
              </a:ext>
            </a:extLst>
          </p:cNvPr>
          <p:cNvPicPr>
            <a:picLocks noChangeAspect="1"/>
          </p:cNvPicPr>
          <p:nvPr/>
        </p:nvPicPr>
        <p:blipFill>
          <a:blip r:embed="rId3"/>
          <a:stretch>
            <a:fillRect/>
          </a:stretch>
        </p:blipFill>
        <p:spPr>
          <a:xfrm>
            <a:off x="2036575" y="560404"/>
            <a:ext cx="8118849" cy="5737192"/>
          </a:xfrm>
          <a:prstGeom prst="rect">
            <a:avLst/>
          </a:prstGeom>
        </p:spPr>
      </p:pic>
    </p:spTree>
    <p:extLst>
      <p:ext uri="{BB962C8B-B14F-4D97-AF65-F5344CB8AC3E}">
        <p14:creationId xmlns:p14="http://schemas.microsoft.com/office/powerpoint/2010/main" val="201387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5D6037A-C0C2-9143-ACD8-70511CB26BBE}"/>
              </a:ext>
            </a:extLst>
          </p:cNvPr>
          <p:cNvPicPr>
            <a:picLocks noChangeAspect="1"/>
          </p:cNvPicPr>
          <p:nvPr/>
        </p:nvPicPr>
        <p:blipFill rotWithShape="1">
          <a:blip r:embed="rId3"/>
          <a:srcRect l="1637" t="3726" r="1239" b="4144"/>
          <a:stretch/>
        </p:blipFill>
        <p:spPr>
          <a:xfrm>
            <a:off x="598311" y="475679"/>
            <a:ext cx="11017956" cy="5879965"/>
          </a:xfrm>
          <a:prstGeom prst="rect">
            <a:avLst/>
          </a:prstGeom>
        </p:spPr>
      </p:pic>
    </p:spTree>
    <p:extLst>
      <p:ext uri="{BB962C8B-B14F-4D97-AF65-F5344CB8AC3E}">
        <p14:creationId xmlns:p14="http://schemas.microsoft.com/office/powerpoint/2010/main" val="76918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2FACF18-AC25-3D4E-82BB-044570AC9AF9}"/>
              </a:ext>
            </a:extLst>
          </p:cNvPr>
          <p:cNvPicPr>
            <a:picLocks noChangeAspect="1"/>
          </p:cNvPicPr>
          <p:nvPr/>
        </p:nvPicPr>
        <p:blipFill>
          <a:blip r:embed="rId3"/>
          <a:stretch>
            <a:fillRect/>
          </a:stretch>
        </p:blipFill>
        <p:spPr>
          <a:xfrm>
            <a:off x="3708400" y="1379643"/>
            <a:ext cx="4775200" cy="4098714"/>
          </a:xfrm>
          <a:prstGeom prst="rect">
            <a:avLst/>
          </a:prstGeom>
        </p:spPr>
      </p:pic>
    </p:spTree>
    <p:extLst>
      <p:ext uri="{BB962C8B-B14F-4D97-AF65-F5344CB8AC3E}">
        <p14:creationId xmlns:p14="http://schemas.microsoft.com/office/powerpoint/2010/main" val="152851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8192553-7FF4-7C42-AEBB-34A09E4BE5D4}"/>
              </a:ext>
            </a:extLst>
          </p:cNvPr>
          <p:cNvPicPr>
            <a:picLocks noChangeAspect="1"/>
          </p:cNvPicPr>
          <p:nvPr/>
        </p:nvPicPr>
        <p:blipFill>
          <a:blip r:embed="rId3"/>
          <a:stretch>
            <a:fillRect/>
          </a:stretch>
        </p:blipFill>
        <p:spPr>
          <a:xfrm>
            <a:off x="3983027" y="976489"/>
            <a:ext cx="4225945" cy="4905022"/>
          </a:xfrm>
          <a:prstGeom prst="rect">
            <a:avLst/>
          </a:prstGeom>
        </p:spPr>
      </p:pic>
    </p:spTree>
    <p:extLst>
      <p:ext uri="{BB962C8B-B14F-4D97-AF65-F5344CB8AC3E}">
        <p14:creationId xmlns:p14="http://schemas.microsoft.com/office/powerpoint/2010/main" val="126719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0C45B85-6A78-B84D-BD76-EAAFA0FE3BB8}"/>
              </a:ext>
            </a:extLst>
          </p:cNvPr>
          <p:cNvPicPr>
            <a:picLocks noChangeAspect="1"/>
          </p:cNvPicPr>
          <p:nvPr/>
        </p:nvPicPr>
        <p:blipFill rotWithShape="1">
          <a:blip r:embed="rId3"/>
          <a:srcRect l="12070" t="5258" r="15335" b="62272"/>
          <a:stretch/>
        </p:blipFill>
        <p:spPr>
          <a:xfrm>
            <a:off x="579549" y="502275"/>
            <a:ext cx="11024316" cy="5847009"/>
          </a:xfrm>
          <a:prstGeom prst="rect">
            <a:avLst/>
          </a:prstGeom>
        </p:spPr>
      </p:pic>
      <p:pic>
        <p:nvPicPr>
          <p:cNvPr id="9" name="Grafik 8">
            <a:extLst>
              <a:ext uri="{FF2B5EF4-FFF2-40B4-BE49-F238E27FC236}">
                <a16:creationId xmlns:a16="http://schemas.microsoft.com/office/drawing/2014/main" id="{903534D9-3AFF-0D42-B914-173D9B7DFA02}"/>
              </a:ext>
            </a:extLst>
          </p:cNvPr>
          <p:cNvPicPr>
            <a:picLocks noChangeAspect="1"/>
          </p:cNvPicPr>
          <p:nvPr/>
        </p:nvPicPr>
        <p:blipFill rotWithShape="1">
          <a:blip r:embed="rId4"/>
          <a:srcRect b="62418"/>
          <a:stretch/>
        </p:blipFill>
        <p:spPr>
          <a:xfrm>
            <a:off x="588135" y="508717"/>
            <a:ext cx="11015730" cy="5840568"/>
          </a:xfrm>
          <a:prstGeom prst="rect">
            <a:avLst/>
          </a:prstGeom>
        </p:spPr>
      </p:pic>
    </p:spTree>
    <p:extLst>
      <p:ext uri="{BB962C8B-B14F-4D97-AF65-F5344CB8AC3E}">
        <p14:creationId xmlns:p14="http://schemas.microsoft.com/office/powerpoint/2010/main" val="28628362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Words>
  <Application>Microsoft Macintosh PowerPoint</Application>
  <PresentationFormat>Breitbild</PresentationFormat>
  <Paragraphs>40</Paragraphs>
  <Slides>8</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Microsoft Office User</cp:lastModifiedBy>
  <cp:revision>17</cp:revision>
  <dcterms:created xsi:type="dcterms:W3CDTF">2019-03-11T13:54:43Z</dcterms:created>
  <dcterms:modified xsi:type="dcterms:W3CDTF">2019-05-22T22:11:37Z</dcterms:modified>
</cp:coreProperties>
</file>